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58" r:id="rId4"/>
    <p:sldId id="261" r:id="rId5"/>
    <p:sldId id="262" r:id="rId6"/>
    <p:sldId id="263" r:id="rId7"/>
    <p:sldId id="259"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8FF76E-BD41-1B4F-8F0F-4C34398F38B7}" v="7" dt="2023-09-03T17:00:12.3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726"/>
  </p:normalViewPr>
  <p:slideViewPr>
    <p:cSldViewPr snapToGrid="0">
      <p:cViewPr varScale="1">
        <p:scale>
          <a:sx n="123" d="100"/>
          <a:sy n="123" d="100"/>
        </p:scale>
        <p:origin x="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228270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844687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973942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415410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2471226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33765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56437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54646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590768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82143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8/29/23</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615463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8/29/23</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606023"/>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11" r:id="rId6"/>
    <p:sldLayoutId id="2147483706" r:id="rId7"/>
    <p:sldLayoutId id="2147483707" r:id="rId8"/>
    <p:sldLayoutId id="2147483708" r:id="rId9"/>
    <p:sldLayoutId id="2147483710" r:id="rId10"/>
    <p:sldLayoutId id="2147483709" r:id="rId11"/>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zenodo.org/record/6382554" TargetMode="External"/><Relationship Id="rId3" Type="http://schemas.openxmlformats.org/officeDocument/2006/relationships/hyperlink" Target="https://oceanservice.noaa.gov/hazards/sealevelrise/sealevelrise-tech-report-sections.html" TargetMode="External"/><Relationship Id="rId7" Type="http://schemas.openxmlformats.org/officeDocument/2006/relationships/hyperlink" Target="https://sealevel.nasa.gov/ipcc-ar6-sea-level-projection-tool" TargetMode="External"/><Relationship Id="rId2" Type="http://schemas.openxmlformats.org/officeDocument/2006/relationships/hyperlink" Target="https://apps.nationalmap.gov/downloader/#/" TargetMode="External"/><Relationship Id="rId1" Type="http://schemas.openxmlformats.org/officeDocument/2006/relationships/slideLayout" Target="../slideLayouts/slideLayout2.xml"/><Relationship Id="rId6" Type="http://schemas.openxmlformats.org/officeDocument/2006/relationships/hyperlink" Target="https://www.ipcc.ch/report/ar6/wg1/" TargetMode="External"/><Relationship Id="rId5" Type="http://schemas.openxmlformats.org/officeDocument/2006/relationships/hyperlink" Target="https://zenodo.org/record/5951626" TargetMode="External"/><Relationship Id="rId4" Type="http://schemas.openxmlformats.org/officeDocument/2006/relationships/hyperlink" Target="https://sealevel.nasa.gov/task-force-scenario-tool"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ue abstract watercolor pattern on a white background">
            <a:extLst>
              <a:ext uri="{FF2B5EF4-FFF2-40B4-BE49-F238E27FC236}">
                <a16:creationId xmlns:a16="http://schemas.microsoft.com/office/drawing/2014/main" id="{2941DF39-4AAB-D605-C0C2-7CD10BF0719F}"/>
              </a:ext>
            </a:extLst>
          </p:cNvPr>
          <p:cNvPicPr>
            <a:picLocks noChangeAspect="1"/>
          </p:cNvPicPr>
          <p:nvPr/>
        </p:nvPicPr>
        <p:blipFill rotWithShape="1">
          <a:blip r:embed="rId2"/>
          <a:srcRect t="14644" b="1086"/>
          <a:stretch/>
        </p:blipFill>
        <p:spPr>
          <a:xfrm>
            <a:off x="20" y="10"/>
            <a:ext cx="12191981" cy="6857990"/>
          </a:xfrm>
          <a:prstGeom prst="rect">
            <a:avLst/>
          </a:prstGeom>
          <a:noFill/>
        </p:spPr>
      </p:pic>
      <p:sp>
        <p:nvSpPr>
          <p:cNvPr id="2" name="Title 1">
            <a:extLst>
              <a:ext uri="{FF2B5EF4-FFF2-40B4-BE49-F238E27FC236}">
                <a16:creationId xmlns:a16="http://schemas.microsoft.com/office/drawing/2014/main" id="{24F9B09A-DBCB-84FB-4146-133E75F98915}"/>
              </a:ext>
            </a:extLst>
          </p:cNvPr>
          <p:cNvSpPr>
            <a:spLocks noGrp="1"/>
          </p:cNvSpPr>
          <p:nvPr>
            <p:ph type="ctrTitle"/>
          </p:nvPr>
        </p:nvSpPr>
        <p:spPr>
          <a:xfrm>
            <a:off x="548641" y="952500"/>
            <a:ext cx="5959365" cy="1535114"/>
          </a:xfrm>
        </p:spPr>
        <p:txBody>
          <a:bodyPr>
            <a:normAutofit/>
          </a:bodyPr>
          <a:lstStyle/>
          <a:p>
            <a:r>
              <a:rPr lang="en-US" sz="3100" b="1" i="0" dirty="0">
                <a:solidFill>
                  <a:srgbClr val="FFFFFF"/>
                </a:solidFill>
                <a:effectLst/>
              </a:rPr>
              <a:t>Coastline Prediction using Existing Climate Change Models</a:t>
            </a:r>
            <a:br>
              <a:rPr lang="en-US" sz="3100" b="1" i="0" dirty="0">
                <a:solidFill>
                  <a:srgbClr val="FFFFFF"/>
                </a:solidFill>
                <a:effectLst/>
              </a:rPr>
            </a:br>
            <a:endParaRPr lang="en-US" sz="3100" dirty="0">
              <a:solidFill>
                <a:srgbClr val="FFFFFF"/>
              </a:solidFill>
            </a:endParaRPr>
          </a:p>
        </p:txBody>
      </p:sp>
      <p:sp>
        <p:nvSpPr>
          <p:cNvPr id="20" name="Subtitle 2">
            <a:extLst>
              <a:ext uri="{FF2B5EF4-FFF2-40B4-BE49-F238E27FC236}">
                <a16:creationId xmlns:a16="http://schemas.microsoft.com/office/drawing/2014/main" id="{EEE29103-7EAD-4144-AEB1-9015FB7BF86F}"/>
              </a:ext>
            </a:extLst>
          </p:cNvPr>
          <p:cNvSpPr>
            <a:spLocks noGrp="1"/>
          </p:cNvSpPr>
          <p:nvPr>
            <p:ph type="subTitle" idx="1"/>
          </p:nvPr>
        </p:nvSpPr>
        <p:spPr>
          <a:xfrm>
            <a:off x="8115300" y="952499"/>
            <a:ext cx="3429000" cy="1535107"/>
          </a:xfrm>
        </p:spPr>
        <p:txBody>
          <a:bodyPr anchor="t"/>
          <a:lstStyle/>
          <a:p>
            <a:r>
              <a:rPr lang="en-US" dirty="0">
                <a:solidFill>
                  <a:srgbClr val="FFFFFF"/>
                </a:solidFill>
                <a:effectLst>
                  <a:outerShdw blurRad="38100" dist="38100" dir="2700000" algn="tl">
                    <a:srgbClr val="000000">
                      <a:alpha val="43137"/>
                    </a:srgbClr>
                  </a:outerShdw>
                </a:effectLst>
              </a:rPr>
              <a:t>Emmitt Hasty</a:t>
            </a:r>
          </a:p>
          <a:p>
            <a:r>
              <a:rPr lang="en-US" dirty="0">
                <a:solidFill>
                  <a:srgbClr val="FFFFFF"/>
                </a:solidFill>
                <a:effectLst>
                  <a:outerShdw blurRad="38100" dist="38100" dir="2700000" algn="tl">
                    <a:srgbClr val="000000">
                      <a:alpha val="43137"/>
                    </a:srgbClr>
                  </a:outerShdw>
                </a:effectLst>
              </a:rPr>
              <a:t>Kenny Phan</a:t>
            </a:r>
          </a:p>
        </p:txBody>
      </p:sp>
      <p:sp>
        <p:nvSpPr>
          <p:cNvPr id="22" name="Footer Placeholder 4">
            <a:extLst>
              <a:ext uri="{FF2B5EF4-FFF2-40B4-BE49-F238E27FC236}">
                <a16:creationId xmlns:a16="http://schemas.microsoft.com/office/drawing/2014/main" id="{578F8F34-BF99-476E-86C4-4B4576C7577A}"/>
              </a:ext>
            </a:extLst>
          </p:cNvPr>
          <p:cNvSpPr>
            <a:spLocks noGrp="1"/>
          </p:cNvSpPr>
          <p:nvPr>
            <p:ph type="ftr" sz="quarter" idx="11"/>
          </p:nvPr>
        </p:nvSpPr>
        <p:spPr>
          <a:xfrm>
            <a:off x="557924" y="173776"/>
            <a:ext cx="4114800" cy="365125"/>
          </a:xfrm>
        </p:spPr>
        <p:txBody>
          <a:bodyPr/>
          <a:lstStyle/>
          <a:p>
            <a:pPr>
              <a:spcAft>
                <a:spcPts val="600"/>
              </a:spcAft>
            </a:pPr>
            <a:r>
              <a:rPr lang="en-US" dirty="0">
                <a:solidFill>
                  <a:srgbClr val="FFFFFF"/>
                </a:solidFill>
                <a:effectLst>
                  <a:outerShdw blurRad="38100" dist="38100" dir="2700000" algn="tl">
                    <a:srgbClr val="000000">
                      <a:alpha val="43137"/>
                    </a:srgbClr>
                  </a:outerShdw>
                </a:effectLst>
              </a:rPr>
              <a:t>Data Science Capstone</a:t>
            </a:r>
          </a:p>
        </p:txBody>
      </p:sp>
      <p:sp>
        <p:nvSpPr>
          <p:cNvPr id="24" name="Date Placeholder 3">
            <a:extLst>
              <a:ext uri="{FF2B5EF4-FFF2-40B4-BE49-F238E27FC236}">
                <a16:creationId xmlns:a16="http://schemas.microsoft.com/office/drawing/2014/main" id="{7F85241D-C269-487B-9FC3-6FC98CC7BD15}"/>
              </a:ext>
            </a:extLst>
          </p:cNvPr>
          <p:cNvSpPr>
            <a:spLocks noGrp="1"/>
          </p:cNvSpPr>
          <p:nvPr>
            <p:ph type="dt" sz="half" idx="10"/>
          </p:nvPr>
        </p:nvSpPr>
        <p:spPr>
          <a:xfrm>
            <a:off x="588729" y="6449535"/>
            <a:ext cx="2983095" cy="308453"/>
          </a:xfrm>
        </p:spPr>
        <p:txBody>
          <a:bodyPr/>
          <a:lstStyle/>
          <a:p>
            <a:pPr>
              <a:spcAft>
                <a:spcPts val="600"/>
              </a:spcAft>
            </a:pPr>
            <a:fld id="{CE31B4FC-6860-443D-BC09-903AB3D0191F}" type="datetime1">
              <a:rPr lang="en-US" smtClean="0">
                <a:solidFill>
                  <a:srgbClr val="FFFFFF"/>
                </a:solidFill>
                <a:effectLst>
                  <a:outerShdw blurRad="38100" dist="38100" dir="2700000" algn="tl">
                    <a:srgbClr val="000000">
                      <a:alpha val="43137"/>
                    </a:srgbClr>
                  </a:outerShdw>
                </a:effectLst>
              </a:rPr>
              <a:pPr>
                <a:spcAft>
                  <a:spcPts val="600"/>
                </a:spcAft>
              </a:pPr>
              <a:t>8/29/23</a:t>
            </a:fld>
            <a:endParaRPr lang="en-US">
              <a:solidFill>
                <a:srgbClr val="FFFFFF"/>
              </a:solidFill>
              <a:effectLst>
                <a:outerShdw blurRad="38100" dist="38100" dir="2700000" algn="tl">
                  <a:srgbClr val="000000">
                    <a:alpha val="43137"/>
                  </a:srgbClr>
                </a:outerShdw>
              </a:effectLst>
            </a:endParaRPr>
          </a:p>
        </p:txBody>
      </p:sp>
      <p:sp>
        <p:nvSpPr>
          <p:cNvPr id="26" name="Slide Number Placeholder 5">
            <a:extLst>
              <a:ext uri="{FF2B5EF4-FFF2-40B4-BE49-F238E27FC236}">
                <a16:creationId xmlns:a16="http://schemas.microsoft.com/office/drawing/2014/main" id="{E27B8990-9A72-47E9-AC0A-F6EB302F4E5E}"/>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solidFill>
                  <a:srgbClr val="FFFFFF"/>
                </a:solidFill>
                <a:effectLst>
                  <a:outerShdw blurRad="38100" dist="38100" dir="2700000" algn="tl">
                    <a:srgbClr val="000000">
                      <a:alpha val="43137"/>
                    </a:srgbClr>
                  </a:outerShdw>
                </a:effectLst>
              </a:rPr>
              <a:pPr>
                <a:spcAft>
                  <a:spcPts val="600"/>
                </a:spcAft>
              </a:pPr>
              <a:t>1</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5047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8395B-BA1C-8A68-2A8E-BE0CE77BC1F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659ECED5-8943-09CC-ACE8-B7A24B3F412A}"/>
              </a:ext>
            </a:extLst>
          </p:cNvPr>
          <p:cNvSpPr>
            <a:spLocks noGrp="1"/>
          </p:cNvSpPr>
          <p:nvPr>
            <p:ph idx="1"/>
          </p:nvPr>
        </p:nvSpPr>
        <p:spPr/>
        <p:txBody>
          <a:bodyPr/>
          <a:lstStyle/>
          <a:p>
            <a:r>
              <a:rPr lang="en-US" dirty="0"/>
              <a:t>Coastal cities are facing new issues as sea levels rise at faster and faster rates. As the sea levels rise, it threatens to take the homes and buildings of these coastal cities, forcing people further and further inland. This causes issues like overpopulation, as well as causing many to  face hardships like homelessness and job loss.</a:t>
            </a:r>
          </a:p>
          <a:p>
            <a:r>
              <a:rPr lang="en-US" dirty="0"/>
              <a:t>Accurate predictions of sea level rise are very valuable to help negate these damages in two ways:</a:t>
            </a:r>
          </a:p>
          <a:p>
            <a:pPr lvl="1"/>
            <a:r>
              <a:rPr lang="en-US" dirty="0"/>
              <a:t>Prediction allows people to understand how the rising sea levels will affect their homes in the future, and if it may be wise for them to move further inland.</a:t>
            </a:r>
          </a:p>
          <a:p>
            <a:pPr lvl="1"/>
            <a:r>
              <a:rPr lang="en-US" dirty="0"/>
              <a:t>Prediction allows people to get a better picture of the affects of climate change, leading to stronger prevention efforts.</a:t>
            </a:r>
          </a:p>
          <a:p>
            <a:pPr lvl="1"/>
            <a:endParaRPr lang="en-US" dirty="0"/>
          </a:p>
        </p:txBody>
      </p:sp>
    </p:spTree>
    <p:extLst>
      <p:ext uri="{BB962C8B-B14F-4D97-AF65-F5344CB8AC3E}">
        <p14:creationId xmlns:p14="http://schemas.microsoft.com/office/powerpoint/2010/main" val="207904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39C06-7C47-6A86-CFF3-278625487C18}"/>
              </a:ext>
            </a:extLst>
          </p:cNvPr>
          <p:cNvSpPr>
            <a:spLocks noGrp="1"/>
          </p:cNvSpPr>
          <p:nvPr>
            <p:ph type="title"/>
          </p:nvPr>
        </p:nvSpPr>
        <p:spPr/>
        <p:txBody>
          <a:bodyPr/>
          <a:lstStyle/>
          <a:p>
            <a:r>
              <a:rPr lang="en-US"/>
              <a:t>Data Sources</a:t>
            </a:r>
          </a:p>
        </p:txBody>
      </p:sp>
      <p:sp>
        <p:nvSpPr>
          <p:cNvPr id="3" name="Content Placeholder 2">
            <a:extLst>
              <a:ext uri="{FF2B5EF4-FFF2-40B4-BE49-F238E27FC236}">
                <a16:creationId xmlns:a16="http://schemas.microsoft.com/office/drawing/2014/main" id="{278160AC-0BDB-A76A-8E39-FF41FFCBF21F}"/>
              </a:ext>
            </a:extLst>
          </p:cNvPr>
          <p:cNvSpPr>
            <a:spLocks noGrp="1"/>
          </p:cNvSpPr>
          <p:nvPr>
            <p:ph idx="1"/>
          </p:nvPr>
        </p:nvSpPr>
        <p:spPr>
          <a:xfrm>
            <a:off x="1196340" y="2028825"/>
            <a:ext cx="10995660" cy="4029074"/>
          </a:xfrm>
        </p:spPr>
        <p:txBody>
          <a:bodyPr vert="horz" lIns="91440" tIns="45720" rIns="91440" bIns="45720" rtlCol="0" anchor="t">
            <a:normAutofit/>
          </a:bodyPr>
          <a:lstStyle/>
          <a:p>
            <a:r>
              <a:rPr lang="en-US" sz="1400" dirty="0">
                <a:ea typeface="+mn-lt"/>
                <a:cs typeface="+mn-lt"/>
              </a:rPr>
              <a:t>Elevation data from the United States Geological Survey</a:t>
            </a:r>
            <a:endParaRPr lang="en-US" sz="1400" dirty="0">
              <a:solidFill>
                <a:srgbClr val="222222"/>
              </a:solidFill>
              <a:latin typeface="open sans"/>
              <a:ea typeface="open sans"/>
              <a:cs typeface="open sans"/>
            </a:endParaRPr>
          </a:p>
          <a:p>
            <a:pPr lvl="1"/>
            <a:r>
              <a:rPr lang="en-US" sz="1200" dirty="0">
                <a:ea typeface="+mn-lt"/>
                <a:cs typeface="+mn-lt"/>
                <a:hlinkClick r:id="rId2"/>
              </a:rPr>
              <a:t>https://apps.nationalmap.gov/downloader/#/</a:t>
            </a:r>
            <a:endParaRPr lang="en-US" sz="1200" dirty="0">
              <a:solidFill>
                <a:srgbClr val="222222"/>
              </a:solidFill>
              <a:latin typeface="open sans"/>
              <a:ea typeface="open sans"/>
              <a:cs typeface="open sans"/>
            </a:endParaRPr>
          </a:p>
          <a:p>
            <a:r>
              <a:rPr lang="en-US" sz="1400" dirty="0">
                <a:solidFill>
                  <a:srgbClr val="222222"/>
                </a:solidFill>
                <a:latin typeface="open sans"/>
                <a:ea typeface="open sans"/>
                <a:cs typeface="open sans"/>
              </a:rPr>
              <a:t>Sea Level Rise and Coastal Flood Hazard Scenarios and Tools Interagency Task Force 2022 technical report data </a:t>
            </a:r>
            <a:endParaRPr lang="en-US" dirty="0"/>
          </a:p>
          <a:p>
            <a:pPr lvl="1"/>
            <a:r>
              <a:rPr lang="en-US" sz="1200" dirty="0">
                <a:solidFill>
                  <a:srgbClr val="222222"/>
                </a:solidFill>
                <a:latin typeface="open sans"/>
                <a:ea typeface="open sans"/>
                <a:cs typeface="open sans"/>
              </a:rPr>
              <a:t>Report: </a:t>
            </a:r>
            <a:r>
              <a:rPr lang="en-US" sz="1200" dirty="0">
                <a:ea typeface="+mn-lt"/>
                <a:cs typeface="+mn-lt"/>
                <a:hlinkClick r:id="rId3"/>
              </a:rPr>
              <a:t>https://oceanservice.noaa.gov/hazards/sealevelrise/sealevelrise-tech-report-sections.html</a:t>
            </a:r>
            <a:endParaRPr lang="en-US" sz="1200" dirty="0">
              <a:solidFill>
                <a:srgbClr val="222222"/>
              </a:solidFill>
              <a:latin typeface="open sans"/>
              <a:ea typeface="open sans"/>
              <a:cs typeface="open sans"/>
            </a:endParaRPr>
          </a:p>
          <a:p>
            <a:pPr lvl="1"/>
            <a:r>
              <a:rPr lang="en-US" sz="1200" dirty="0">
                <a:solidFill>
                  <a:srgbClr val="000000"/>
                </a:solidFill>
                <a:latin typeface="Univers Light"/>
                <a:ea typeface="open sans"/>
                <a:cs typeface="open sans"/>
              </a:rPr>
              <a:t>Interactive map: </a:t>
            </a:r>
            <a:r>
              <a:rPr lang="en-US" sz="1200" dirty="0">
                <a:ea typeface="+mn-lt"/>
                <a:cs typeface="+mn-lt"/>
                <a:hlinkClick r:id="rId4"/>
              </a:rPr>
              <a:t>https://sealevel.nasa.gov/task-force-scenario-tool</a:t>
            </a:r>
          </a:p>
          <a:p>
            <a:pPr lvl="2"/>
            <a:r>
              <a:rPr lang="en-US" sz="1000" dirty="0">
                <a:solidFill>
                  <a:srgbClr val="000000"/>
                </a:solidFill>
                <a:latin typeface="Univers Light"/>
                <a:ea typeface="open sans"/>
                <a:cs typeface="open sans"/>
              </a:rPr>
              <a:t>You can download the data for particular location using the map by clicking on a location -&gt; Full Projection -&gt; get data. </a:t>
            </a:r>
          </a:p>
          <a:p>
            <a:pPr lvl="1"/>
            <a:r>
              <a:rPr lang="en-US" sz="1200" dirty="0">
                <a:solidFill>
                  <a:srgbClr val="000000"/>
                </a:solidFill>
                <a:latin typeface="Univers Light"/>
                <a:ea typeface="open sans"/>
                <a:cs typeface="open sans"/>
              </a:rPr>
              <a:t>To get all the data: </a:t>
            </a:r>
            <a:r>
              <a:rPr lang="en-US" sz="1200" dirty="0">
                <a:ea typeface="+mn-lt"/>
                <a:cs typeface="+mn-lt"/>
                <a:hlinkClick r:id="rId5"/>
              </a:rPr>
              <a:t>https://zenodo.org/record/5951626</a:t>
            </a:r>
            <a:endParaRPr lang="en-US" sz="1200" dirty="0">
              <a:ea typeface="+mn-lt"/>
              <a:cs typeface="+mn-lt"/>
            </a:endParaRPr>
          </a:p>
          <a:p>
            <a:r>
              <a:rPr lang="en-US" sz="1400" dirty="0">
                <a:solidFill>
                  <a:srgbClr val="222222"/>
                </a:solidFill>
                <a:latin typeface="open sans"/>
                <a:ea typeface="open sans"/>
                <a:cs typeface="open sans"/>
              </a:rPr>
              <a:t>IPCC AR6 Sea Level Projections</a:t>
            </a:r>
          </a:p>
          <a:p>
            <a:pPr lvl="1"/>
            <a:r>
              <a:rPr lang="en-US" sz="1200" dirty="0">
                <a:solidFill>
                  <a:srgbClr val="222222"/>
                </a:solidFill>
                <a:latin typeface="open sans"/>
                <a:ea typeface="open sans"/>
                <a:cs typeface="open sans"/>
              </a:rPr>
              <a:t>Report: </a:t>
            </a:r>
            <a:r>
              <a:rPr lang="en-US" sz="1200" dirty="0">
                <a:ea typeface="+mn-lt"/>
                <a:cs typeface="+mn-lt"/>
                <a:hlinkClick r:id="rId6"/>
              </a:rPr>
              <a:t>https://www.ipcc.ch/report/ar6/wg1/</a:t>
            </a:r>
          </a:p>
          <a:p>
            <a:pPr lvl="1"/>
            <a:r>
              <a:rPr lang="en-US" sz="1200" dirty="0">
                <a:solidFill>
                  <a:srgbClr val="000000"/>
                </a:solidFill>
                <a:latin typeface="Arial"/>
                <a:ea typeface="open sans"/>
                <a:cs typeface="Arial"/>
              </a:rPr>
              <a:t>Interactive map: </a:t>
            </a:r>
            <a:r>
              <a:rPr lang="en-US" sz="1200" dirty="0">
                <a:ea typeface="+mn-lt"/>
                <a:cs typeface="+mn-lt"/>
                <a:hlinkClick r:id="rId7"/>
              </a:rPr>
              <a:t>https://sealevel.nasa.gov/ipcc-ar6-sea-level-projection-tool</a:t>
            </a:r>
            <a:endParaRPr lang="en-US" sz="1200" dirty="0">
              <a:solidFill>
                <a:srgbClr val="000000"/>
              </a:solidFill>
              <a:latin typeface="Calibri"/>
              <a:ea typeface="open sans"/>
              <a:cs typeface="Calibri"/>
            </a:endParaRPr>
          </a:p>
          <a:p>
            <a:pPr lvl="2"/>
            <a:r>
              <a:rPr lang="en-US" sz="1000" dirty="0">
                <a:solidFill>
                  <a:srgbClr val="000000"/>
                </a:solidFill>
                <a:latin typeface="Arial"/>
                <a:ea typeface="open sans"/>
                <a:cs typeface="Arial"/>
              </a:rPr>
              <a:t>You can download the data for particular location using the map by clicking on a location -&gt; Full Projection -&gt; get data. </a:t>
            </a:r>
          </a:p>
          <a:p>
            <a:pPr lvl="1"/>
            <a:r>
              <a:rPr lang="en-US" sz="1200" dirty="0">
                <a:solidFill>
                  <a:srgbClr val="000000"/>
                </a:solidFill>
                <a:latin typeface="Arial"/>
                <a:ea typeface="open sans"/>
                <a:cs typeface="Arial"/>
              </a:rPr>
              <a:t>To get all the data: </a:t>
            </a:r>
            <a:r>
              <a:rPr lang="en-US" sz="1200" dirty="0">
                <a:ea typeface="+mn-lt"/>
                <a:cs typeface="+mn-lt"/>
                <a:hlinkClick r:id="rId8"/>
              </a:rPr>
              <a:t>https://zenodo.org/record/6382554</a:t>
            </a:r>
            <a:endParaRPr lang="en-US" sz="1200" dirty="0">
              <a:solidFill>
                <a:srgbClr val="000000"/>
              </a:solidFill>
              <a:latin typeface="Arial"/>
              <a:ea typeface="open sans"/>
              <a:cs typeface="Arial"/>
            </a:endParaRPr>
          </a:p>
          <a:p>
            <a:endParaRPr lang="en-US" sz="1400" dirty="0">
              <a:solidFill>
                <a:srgbClr val="000000"/>
              </a:solidFill>
              <a:latin typeface="Univers Light"/>
              <a:ea typeface="open sans"/>
              <a:cs typeface="open sans"/>
            </a:endParaRPr>
          </a:p>
          <a:p>
            <a:pPr lvl="1"/>
            <a:endParaRPr lang="en-US" sz="1200" dirty="0">
              <a:solidFill>
                <a:srgbClr val="000000"/>
              </a:solidFill>
              <a:latin typeface="Univers Light"/>
              <a:ea typeface="open sans"/>
              <a:cs typeface="open sans"/>
            </a:endParaRPr>
          </a:p>
          <a:p>
            <a:pPr lvl="1"/>
            <a:endParaRPr lang="en-US" sz="1200" dirty="0">
              <a:solidFill>
                <a:srgbClr val="000000"/>
              </a:solidFill>
              <a:latin typeface="Univers Light"/>
              <a:ea typeface="open sans"/>
              <a:cs typeface="open sans"/>
            </a:endParaRPr>
          </a:p>
          <a:p>
            <a:pPr lvl="1"/>
            <a:endParaRPr lang="en-US" sz="1200" dirty="0">
              <a:solidFill>
                <a:srgbClr val="000000"/>
              </a:solidFill>
              <a:latin typeface="Univers Light"/>
              <a:ea typeface="open sans"/>
              <a:cs typeface="open sans"/>
            </a:endParaRPr>
          </a:p>
        </p:txBody>
      </p:sp>
    </p:spTree>
    <p:extLst>
      <p:ext uri="{BB962C8B-B14F-4D97-AF65-F5344CB8AC3E}">
        <p14:creationId xmlns:p14="http://schemas.microsoft.com/office/powerpoint/2010/main" val="1523397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map of the united states&#10;&#10;Description automatically generated">
            <a:extLst>
              <a:ext uri="{FF2B5EF4-FFF2-40B4-BE49-F238E27FC236}">
                <a16:creationId xmlns:a16="http://schemas.microsoft.com/office/drawing/2014/main" id="{9836C621-3EF2-A5D1-0887-A74EDC09E007}"/>
              </a:ext>
            </a:extLst>
          </p:cNvPr>
          <p:cNvPicPr>
            <a:picLocks noGrp="1" noChangeAspect="1"/>
          </p:cNvPicPr>
          <p:nvPr>
            <p:ph idx="4294967295"/>
          </p:nvPr>
        </p:nvPicPr>
        <p:blipFill rotWithShape="1">
          <a:blip r:embed="rId2"/>
          <a:srcRect t="23355" b="9279"/>
          <a:stretch/>
        </p:blipFill>
        <p:spPr>
          <a:xfrm>
            <a:off x="0" y="10"/>
            <a:ext cx="12191981" cy="6857990"/>
          </a:xfrm>
          <a:noFill/>
        </p:spPr>
      </p:pic>
      <p:sp>
        <p:nvSpPr>
          <p:cNvPr id="10" name="Title 1">
            <a:extLst>
              <a:ext uri="{FF2B5EF4-FFF2-40B4-BE49-F238E27FC236}">
                <a16:creationId xmlns:a16="http://schemas.microsoft.com/office/drawing/2014/main" id="{BA4B1949-F4A7-44BB-A4B7-EB27A9663578}"/>
              </a:ext>
            </a:extLst>
          </p:cNvPr>
          <p:cNvSpPr>
            <a:spLocks noGrp="1"/>
          </p:cNvSpPr>
          <p:nvPr>
            <p:ph type="ctrTitle"/>
          </p:nvPr>
        </p:nvSpPr>
        <p:spPr>
          <a:xfrm>
            <a:off x="6743699" y="952500"/>
            <a:ext cx="4854071" cy="3893582"/>
          </a:xfrm>
        </p:spPr>
        <p:txBody>
          <a:bodyPr>
            <a:normAutofit/>
          </a:bodyPr>
          <a:lstStyle/>
          <a:p>
            <a:pPr algn="r"/>
            <a:r>
              <a:rPr lang="en-US" sz="4400" dirty="0">
                <a:solidFill>
                  <a:srgbClr val="FFFFFF"/>
                </a:solidFill>
                <a:effectLst>
                  <a:outerShdw blurRad="38100" dist="38100" dir="2700000" algn="tl">
                    <a:srgbClr val="000000">
                      <a:alpha val="43137"/>
                    </a:srgbClr>
                  </a:outerShdw>
                </a:effectLst>
                <a:highlight>
                  <a:srgbClr val="C0C0C0"/>
                </a:highlight>
              </a:rPr>
              <a:t>Elevation Data</a:t>
            </a:r>
          </a:p>
        </p:txBody>
      </p:sp>
      <p:sp>
        <p:nvSpPr>
          <p:cNvPr id="12" name="Subtitle 2">
            <a:extLst>
              <a:ext uri="{FF2B5EF4-FFF2-40B4-BE49-F238E27FC236}">
                <a16:creationId xmlns:a16="http://schemas.microsoft.com/office/drawing/2014/main" id="{EEE29103-7EAD-4144-AEB1-9015FB7BF86F}"/>
              </a:ext>
            </a:extLst>
          </p:cNvPr>
          <p:cNvSpPr>
            <a:spLocks noGrp="1"/>
          </p:cNvSpPr>
          <p:nvPr>
            <p:ph type="subTitle" idx="1"/>
          </p:nvPr>
        </p:nvSpPr>
        <p:spPr>
          <a:xfrm>
            <a:off x="6743699" y="4846083"/>
            <a:ext cx="4872618" cy="1211818"/>
          </a:xfrm>
        </p:spPr>
        <p:txBody>
          <a:bodyPr anchor="b"/>
          <a:lstStyle/>
          <a:p>
            <a:pPr algn="r"/>
            <a:r>
              <a:rPr lang="en-US" dirty="0">
                <a:solidFill>
                  <a:srgbClr val="FFFFFF"/>
                </a:solidFill>
                <a:effectLst>
                  <a:outerShdw blurRad="38100" dist="38100" dir="2700000" algn="tl">
                    <a:srgbClr val="000000">
                      <a:alpha val="43137"/>
                    </a:srgbClr>
                  </a:outerShdw>
                </a:effectLst>
                <a:highlight>
                  <a:srgbClr val="C0C0C0"/>
                </a:highlight>
              </a:rPr>
              <a:t>Accurate to ~5m, very detailed data.</a:t>
            </a:r>
          </a:p>
        </p:txBody>
      </p:sp>
      <p:sp>
        <p:nvSpPr>
          <p:cNvPr id="14" name="Footer Placeholder 4">
            <a:extLst>
              <a:ext uri="{FF2B5EF4-FFF2-40B4-BE49-F238E27FC236}">
                <a16:creationId xmlns:a16="http://schemas.microsoft.com/office/drawing/2014/main" id="{578F8F34-BF99-476E-86C4-4B4576C7577A}"/>
              </a:ext>
            </a:extLst>
          </p:cNvPr>
          <p:cNvSpPr>
            <a:spLocks noGrp="1"/>
          </p:cNvSpPr>
          <p:nvPr>
            <p:ph type="ftr" sz="quarter" idx="11"/>
          </p:nvPr>
        </p:nvSpPr>
        <p:spPr>
          <a:xfrm>
            <a:off x="557924" y="173776"/>
            <a:ext cx="4114800"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6" name="Date Placeholder 3">
            <a:extLst>
              <a:ext uri="{FF2B5EF4-FFF2-40B4-BE49-F238E27FC236}">
                <a16:creationId xmlns:a16="http://schemas.microsoft.com/office/drawing/2014/main" id="{7F85241D-C269-487B-9FC3-6FC98CC7BD15}"/>
              </a:ext>
            </a:extLst>
          </p:cNvPr>
          <p:cNvSpPr>
            <a:spLocks noGrp="1"/>
          </p:cNvSpPr>
          <p:nvPr>
            <p:ph type="dt" sz="half" idx="10"/>
          </p:nvPr>
        </p:nvSpPr>
        <p:spPr>
          <a:xfrm>
            <a:off x="588729" y="6449535"/>
            <a:ext cx="2983095" cy="308453"/>
          </a:xfrm>
        </p:spPr>
        <p:txBody>
          <a:bodyPr/>
          <a:lstStyle/>
          <a:p>
            <a:pPr>
              <a:spcAft>
                <a:spcPts val="600"/>
              </a:spcAft>
            </a:pPr>
            <a:fld id="{CE31B4FC-6860-443D-BC09-903AB3D0191F}" type="datetime1">
              <a:rPr lang="en-US" smtClean="0">
                <a:solidFill>
                  <a:srgbClr val="FFFFFF"/>
                </a:solidFill>
                <a:effectLst>
                  <a:outerShdw blurRad="38100" dist="38100" dir="2700000" algn="tl">
                    <a:srgbClr val="000000">
                      <a:alpha val="43137"/>
                    </a:srgbClr>
                  </a:outerShdw>
                </a:effectLst>
              </a:rPr>
              <a:pPr>
                <a:spcAft>
                  <a:spcPts val="600"/>
                </a:spcAft>
              </a:pPr>
              <a:t>9/3/23</a:t>
            </a:fld>
            <a:endParaRPr lang="en-US">
              <a:solidFill>
                <a:srgbClr val="FFFFFF"/>
              </a:solidFill>
              <a:effectLst>
                <a:outerShdw blurRad="38100" dist="38100" dir="2700000" algn="tl">
                  <a:srgbClr val="000000">
                    <a:alpha val="43137"/>
                  </a:srgbClr>
                </a:outerShdw>
              </a:effectLst>
            </a:endParaRPr>
          </a:p>
        </p:txBody>
      </p:sp>
      <p:sp>
        <p:nvSpPr>
          <p:cNvPr id="18" name="Slide Number Placeholder 5">
            <a:extLst>
              <a:ext uri="{FF2B5EF4-FFF2-40B4-BE49-F238E27FC236}">
                <a16:creationId xmlns:a16="http://schemas.microsoft.com/office/drawing/2014/main" id="{E27B8990-9A72-47E9-AC0A-F6EB302F4E5E}"/>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solidFill>
                  <a:srgbClr val="FFFFFF"/>
                </a:solidFill>
                <a:effectLst>
                  <a:outerShdw blurRad="38100" dist="38100" dir="2700000" algn="tl">
                    <a:srgbClr val="000000">
                      <a:alpha val="43137"/>
                    </a:srgbClr>
                  </a:outerShdw>
                </a:effectLst>
              </a:rPr>
              <a:pPr>
                <a:spcAft>
                  <a:spcPts val="600"/>
                </a:spcAft>
              </a:pPr>
              <a:t>4</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22988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map of the world&#10;&#10;Description automatically generated">
            <a:extLst>
              <a:ext uri="{FF2B5EF4-FFF2-40B4-BE49-F238E27FC236}">
                <a16:creationId xmlns:a16="http://schemas.microsoft.com/office/drawing/2014/main" id="{1C2EA414-0FEC-D4AC-7A21-7A1D9A5B7AF6}"/>
              </a:ext>
            </a:extLst>
          </p:cNvPr>
          <p:cNvPicPr>
            <a:picLocks noGrp="1" noChangeAspect="1"/>
          </p:cNvPicPr>
          <p:nvPr>
            <p:ph idx="4294967295"/>
          </p:nvPr>
        </p:nvPicPr>
        <p:blipFill rotWithShape="1">
          <a:blip r:embed="rId2">
            <a:alphaModFix amt="50000"/>
          </a:blip>
          <a:srcRect l="4000"/>
          <a:stretch/>
        </p:blipFill>
        <p:spPr>
          <a:xfrm>
            <a:off x="20" y="1"/>
            <a:ext cx="12191979" cy="6858000"/>
          </a:xfrm>
          <a:noFill/>
        </p:spPr>
      </p:pic>
      <p:sp>
        <p:nvSpPr>
          <p:cNvPr id="10" name="Title 1">
            <a:extLst>
              <a:ext uri="{FF2B5EF4-FFF2-40B4-BE49-F238E27FC236}">
                <a16:creationId xmlns:a16="http://schemas.microsoft.com/office/drawing/2014/main" id="{1C321CA0-571F-412F-88A4-EBBAFCE4422C}"/>
              </a:ext>
            </a:extLst>
          </p:cNvPr>
          <p:cNvSpPr>
            <a:spLocks noGrp="1"/>
          </p:cNvSpPr>
          <p:nvPr>
            <p:ph type="ctrTitle"/>
          </p:nvPr>
        </p:nvSpPr>
        <p:spPr>
          <a:xfrm>
            <a:off x="6729984" y="952499"/>
            <a:ext cx="4814316" cy="2476501"/>
          </a:xfrm>
        </p:spPr>
        <p:txBody>
          <a:bodyPr>
            <a:normAutofit/>
          </a:bodyPr>
          <a:lstStyle/>
          <a:p>
            <a:r>
              <a:rPr lang="en-US" sz="2400" dirty="0">
                <a:solidFill>
                  <a:srgbClr val="222222"/>
                </a:solidFill>
                <a:highlight>
                  <a:srgbClr val="C0C0C0"/>
                </a:highlight>
                <a:latin typeface="open sans"/>
                <a:ea typeface="open sans"/>
                <a:cs typeface="open sans"/>
              </a:rPr>
              <a:t>Sea Level Rise and Coastal Flood Hazard Scenarios and Tools Interagency Task Force 2022 technical report data </a:t>
            </a:r>
            <a:br>
              <a:rPr lang="en-US" dirty="0"/>
            </a:br>
            <a:endParaRPr lang="en-US" sz="4400" dirty="0">
              <a:solidFill>
                <a:srgbClr val="FFFFFF"/>
              </a:solidFill>
              <a:effectLst>
                <a:outerShdw blurRad="38100" dist="38100" dir="2700000" algn="tl">
                  <a:srgbClr val="000000">
                    <a:alpha val="43137"/>
                  </a:srgbClr>
                </a:outerShdw>
              </a:effectLst>
            </a:endParaRPr>
          </a:p>
        </p:txBody>
      </p:sp>
      <p:sp>
        <p:nvSpPr>
          <p:cNvPr id="12" name="Subtitle 2">
            <a:extLst>
              <a:ext uri="{FF2B5EF4-FFF2-40B4-BE49-F238E27FC236}">
                <a16:creationId xmlns:a16="http://schemas.microsoft.com/office/drawing/2014/main" id="{C02091C8-61E7-4BA6-ACB6-71B239CC4B19}"/>
              </a:ext>
            </a:extLst>
          </p:cNvPr>
          <p:cNvSpPr>
            <a:spLocks noGrp="1"/>
          </p:cNvSpPr>
          <p:nvPr>
            <p:ph type="subTitle" idx="1"/>
          </p:nvPr>
        </p:nvSpPr>
        <p:spPr>
          <a:xfrm>
            <a:off x="6729984" y="4270342"/>
            <a:ext cx="4814316" cy="1778503"/>
          </a:xfrm>
        </p:spPr>
        <p:txBody>
          <a:bodyPr anchor="b">
            <a:normAutofit/>
          </a:bodyPr>
          <a:lstStyle/>
          <a:p>
            <a:r>
              <a:rPr lang="en-US" dirty="0">
                <a:solidFill>
                  <a:srgbClr val="FFFFFF"/>
                </a:solidFill>
                <a:effectLst>
                  <a:outerShdw blurRad="38100" dist="38100" dir="2700000" algn="tl">
                    <a:srgbClr val="000000">
                      <a:alpha val="43137"/>
                    </a:srgbClr>
                  </a:outerShdw>
                </a:effectLst>
                <a:highlight>
                  <a:srgbClr val="C0C0C0"/>
                </a:highlight>
              </a:rPr>
              <a:t>Good for visualization of the change, but no data points for non-US territories.</a:t>
            </a:r>
          </a:p>
        </p:txBody>
      </p:sp>
      <p:sp>
        <p:nvSpPr>
          <p:cNvPr id="14" name="Footer Placeholder 4">
            <a:extLst>
              <a:ext uri="{FF2B5EF4-FFF2-40B4-BE49-F238E27FC236}">
                <a16:creationId xmlns:a16="http://schemas.microsoft.com/office/drawing/2014/main" id="{DEEF2C15-8523-4418-B9DA-56C7B070C47C}"/>
              </a:ext>
            </a:extLst>
          </p:cNvPr>
          <p:cNvSpPr>
            <a:spLocks noGrp="1"/>
          </p:cNvSpPr>
          <p:nvPr>
            <p:ph type="ftr" sz="quarter" idx="11"/>
          </p:nvPr>
        </p:nvSpPr>
        <p:spPr>
          <a:xfrm>
            <a:off x="557924" y="173776"/>
            <a:ext cx="4114800"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6" name="Date Placeholder 3">
            <a:extLst>
              <a:ext uri="{FF2B5EF4-FFF2-40B4-BE49-F238E27FC236}">
                <a16:creationId xmlns:a16="http://schemas.microsoft.com/office/drawing/2014/main" id="{E543DA25-50AC-4F06-BA96-9A46D0334EDE}"/>
              </a:ext>
            </a:extLst>
          </p:cNvPr>
          <p:cNvSpPr>
            <a:spLocks noGrp="1"/>
          </p:cNvSpPr>
          <p:nvPr>
            <p:ph type="dt" sz="half" idx="10"/>
          </p:nvPr>
        </p:nvSpPr>
        <p:spPr>
          <a:xfrm>
            <a:off x="588729" y="6449535"/>
            <a:ext cx="2983095" cy="308453"/>
          </a:xfrm>
        </p:spPr>
        <p:txBody>
          <a:bodyPr/>
          <a:lstStyle/>
          <a:p>
            <a:pPr>
              <a:spcAft>
                <a:spcPts val="600"/>
              </a:spcAft>
            </a:pPr>
            <a:fld id="{BF9183F2-E6DF-4526-8C25-04FF8B14E034}" type="datetime1">
              <a:rPr lang="en-US" smtClean="0">
                <a:solidFill>
                  <a:srgbClr val="FFFFFF"/>
                </a:solidFill>
                <a:effectLst>
                  <a:outerShdw blurRad="38100" dist="38100" dir="2700000" algn="tl">
                    <a:srgbClr val="000000">
                      <a:alpha val="43137"/>
                    </a:srgbClr>
                  </a:outerShdw>
                </a:effectLst>
              </a:rPr>
              <a:pPr>
                <a:spcAft>
                  <a:spcPts val="600"/>
                </a:spcAft>
              </a:pPr>
              <a:t>9/3/23</a:t>
            </a:fld>
            <a:endParaRPr lang="en-US">
              <a:solidFill>
                <a:srgbClr val="FFFFFF"/>
              </a:solidFill>
              <a:effectLst>
                <a:outerShdw blurRad="38100" dist="38100" dir="2700000" algn="tl">
                  <a:srgbClr val="000000">
                    <a:alpha val="43137"/>
                  </a:srgbClr>
                </a:outerShdw>
              </a:effectLst>
            </a:endParaRPr>
          </a:p>
        </p:txBody>
      </p:sp>
      <p:sp>
        <p:nvSpPr>
          <p:cNvPr id="18" name="Slide Number Placeholder 5">
            <a:extLst>
              <a:ext uri="{FF2B5EF4-FFF2-40B4-BE49-F238E27FC236}">
                <a16:creationId xmlns:a16="http://schemas.microsoft.com/office/drawing/2014/main" id="{0590E5FF-A77B-48DC-B553-538394C519AE}"/>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solidFill>
                  <a:srgbClr val="FFFFFF"/>
                </a:solidFill>
                <a:effectLst>
                  <a:outerShdw blurRad="38100" dist="38100" dir="2700000" algn="tl">
                    <a:srgbClr val="000000">
                      <a:alpha val="43137"/>
                    </a:srgbClr>
                  </a:outerShdw>
                </a:effectLst>
              </a:rPr>
              <a:pPr>
                <a:spcAft>
                  <a:spcPts val="600"/>
                </a:spcAft>
              </a:pPr>
              <a:t>5</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2383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map&#10;&#10;Description automatically generated">
            <a:extLst>
              <a:ext uri="{FF2B5EF4-FFF2-40B4-BE49-F238E27FC236}">
                <a16:creationId xmlns:a16="http://schemas.microsoft.com/office/drawing/2014/main" id="{F487E714-5E48-8D84-9433-1A44A3F9DC7E}"/>
              </a:ext>
            </a:extLst>
          </p:cNvPr>
          <p:cNvPicPr>
            <a:picLocks noGrp="1" noChangeAspect="1"/>
          </p:cNvPicPr>
          <p:nvPr>
            <p:ph idx="4294967295"/>
          </p:nvPr>
        </p:nvPicPr>
        <p:blipFill rotWithShape="1">
          <a:blip r:embed="rId2"/>
          <a:srcRect r="4446" b="1"/>
          <a:stretch/>
        </p:blipFill>
        <p:spPr>
          <a:xfrm>
            <a:off x="20" y="10"/>
            <a:ext cx="12191981" cy="6857990"/>
          </a:xfrm>
          <a:noFill/>
        </p:spPr>
      </p:pic>
      <p:sp>
        <p:nvSpPr>
          <p:cNvPr id="10" name="Title 1">
            <a:extLst>
              <a:ext uri="{FF2B5EF4-FFF2-40B4-BE49-F238E27FC236}">
                <a16:creationId xmlns:a16="http://schemas.microsoft.com/office/drawing/2014/main" id="{BA4B1949-F4A7-44BB-A4B7-EB27A9663578}"/>
              </a:ext>
            </a:extLst>
          </p:cNvPr>
          <p:cNvSpPr>
            <a:spLocks noGrp="1"/>
          </p:cNvSpPr>
          <p:nvPr>
            <p:ph type="ctrTitle"/>
          </p:nvPr>
        </p:nvSpPr>
        <p:spPr>
          <a:xfrm>
            <a:off x="6634131" y="3632376"/>
            <a:ext cx="4963640" cy="2425520"/>
          </a:xfrm>
        </p:spPr>
        <p:txBody>
          <a:bodyPr anchor="b">
            <a:normAutofit/>
          </a:bodyPr>
          <a:lstStyle/>
          <a:p>
            <a:pPr algn="r"/>
            <a:r>
              <a:rPr lang="en-US" sz="4400" dirty="0">
                <a:solidFill>
                  <a:srgbClr val="222222"/>
                </a:solidFill>
                <a:highlight>
                  <a:srgbClr val="C0C0C0"/>
                </a:highlight>
                <a:latin typeface="open sans"/>
                <a:ea typeface="open sans"/>
                <a:cs typeface="open sans"/>
              </a:rPr>
              <a:t>IPCC AR6 Sea Level Projections</a:t>
            </a:r>
            <a:endParaRPr lang="en-US" sz="4400" dirty="0">
              <a:solidFill>
                <a:srgbClr val="FFFFFF"/>
              </a:solidFill>
              <a:effectLst>
                <a:outerShdw blurRad="38100" dist="38100" dir="2700000" algn="tl">
                  <a:srgbClr val="000000">
                    <a:alpha val="43137"/>
                  </a:srgbClr>
                </a:outerShdw>
              </a:effectLst>
              <a:highlight>
                <a:srgbClr val="C0C0C0"/>
              </a:highlight>
            </a:endParaRPr>
          </a:p>
        </p:txBody>
      </p:sp>
      <p:sp>
        <p:nvSpPr>
          <p:cNvPr id="12" name="Subtitle 2">
            <a:extLst>
              <a:ext uri="{FF2B5EF4-FFF2-40B4-BE49-F238E27FC236}">
                <a16:creationId xmlns:a16="http://schemas.microsoft.com/office/drawing/2014/main" id="{EEE29103-7EAD-4144-AEB1-9015FB7BF86F}"/>
              </a:ext>
            </a:extLst>
          </p:cNvPr>
          <p:cNvSpPr>
            <a:spLocks noGrp="1"/>
          </p:cNvSpPr>
          <p:nvPr>
            <p:ph type="subTitle" idx="1"/>
          </p:nvPr>
        </p:nvSpPr>
        <p:spPr>
          <a:xfrm>
            <a:off x="7617898" y="952500"/>
            <a:ext cx="3930634" cy="1752860"/>
          </a:xfrm>
        </p:spPr>
        <p:txBody>
          <a:bodyPr anchor="t"/>
          <a:lstStyle/>
          <a:p>
            <a:pPr algn="r"/>
            <a:r>
              <a:rPr lang="en-US" dirty="0">
                <a:solidFill>
                  <a:srgbClr val="FFFFFF"/>
                </a:solidFill>
                <a:effectLst>
                  <a:outerShdw blurRad="38100" dist="38100" dir="2700000" algn="tl">
                    <a:srgbClr val="000000">
                      <a:alpha val="43137"/>
                    </a:srgbClr>
                  </a:outerShdw>
                </a:effectLst>
                <a:highlight>
                  <a:srgbClr val="C0C0C0"/>
                </a:highlight>
              </a:rPr>
              <a:t>By and large the most valuable data, contains many data points across the world for valuable visualization.</a:t>
            </a:r>
          </a:p>
        </p:txBody>
      </p:sp>
      <p:sp>
        <p:nvSpPr>
          <p:cNvPr id="14" name="Footer Placeholder 4">
            <a:extLst>
              <a:ext uri="{FF2B5EF4-FFF2-40B4-BE49-F238E27FC236}">
                <a16:creationId xmlns:a16="http://schemas.microsoft.com/office/drawing/2014/main" id="{578F8F34-BF99-476E-86C4-4B4576C7577A}"/>
              </a:ext>
            </a:extLst>
          </p:cNvPr>
          <p:cNvSpPr>
            <a:spLocks noGrp="1"/>
          </p:cNvSpPr>
          <p:nvPr>
            <p:ph type="ftr" sz="quarter" idx="11"/>
          </p:nvPr>
        </p:nvSpPr>
        <p:spPr>
          <a:xfrm>
            <a:off x="557924" y="173776"/>
            <a:ext cx="4114800" cy="365125"/>
          </a:xfrm>
        </p:spPr>
        <p:txBody>
          <a:bodyPr/>
          <a:lstStyle/>
          <a:p>
            <a:pPr>
              <a:spcAft>
                <a:spcPts val="600"/>
              </a:spcAft>
            </a:pPr>
            <a:r>
              <a:rPr lang="en-US">
                <a:solidFill>
                  <a:srgbClr val="FFFFFF"/>
                </a:solidFill>
                <a:effectLst>
                  <a:outerShdw blurRad="38100" dist="38100" dir="2700000" algn="tl">
                    <a:srgbClr val="000000">
                      <a:alpha val="43137"/>
                    </a:srgbClr>
                  </a:outerShdw>
                </a:effectLst>
              </a:rPr>
              <a:t>Sample Footer Text</a:t>
            </a:r>
          </a:p>
        </p:txBody>
      </p:sp>
      <p:sp>
        <p:nvSpPr>
          <p:cNvPr id="16" name="Date Placeholder 3">
            <a:extLst>
              <a:ext uri="{FF2B5EF4-FFF2-40B4-BE49-F238E27FC236}">
                <a16:creationId xmlns:a16="http://schemas.microsoft.com/office/drawing/2014/main" id="{7F85241D-C269-487B-9FC3-6FC98CC7BD15}"/>
              </a:ext>
            </a:extLst>
          </p:cNvPr>
          <p:cNvSpPr>
            <a:spLocks noGrp="1"/>
          </p:cNvSpPr>
          <p:nvPr>
            <p:ph type="dt" sz="half" idx="10"/>
          </p:nvPr>
        </p:nvSpPr>
        <p:spPr>
          <a:xfrm>
            <a:off x="588729" y="6449535"/>
            <a:ext cx="2983095" cy="308453"/>
          </a:xfrm>
        </p:spPr>
        <p:txBody>
          <a:bodyPr/>
          <a:lstStyle/>
          <a:p>
            <a:pPr>
              <a:spcAft>
                <a:spcPts val="600"/>
              </a:spcAft>
            </a:pPr>
            <a:fld id="{CE31B4FC-6860-443D-BC09-903AB3D0191F}" type="datetime1">
              <a:rPr lang="en-US" smtClean="0">
                <a:solidFill>
                  <a:srgbClr val="FFFFFF"/>
                </a:solidFill>
                <a:effectLst>
                  <a:outerShdw blurRad="38100" dist="38100" dir="2700000" algn="tl">
                    <a:srgbClr val="000000">
                      <a:alpha val="43137"/>
                    </a:srgbClr>
                  </a:outerShdw>
                </a:effectLst>
              </a:rPr>
              <a:pPr>
                <a:spcAft>
                  <a:spcPts val="600"/>
                </a:spcAft>
              </a:pPr>
              <a:t>9/3/23</a:t>
            </a:fld>
            <a:endParaRPr lang="en-US">
              <a:solidFill>
                <a:srgbClr val="FFFFFF"/>
              </a:solidFill>
              <a:effectLst>
                <a:outerShdw blurRad="38100" dist="38100" dir="2700000" algn="tl">
                  <a:srgbClr val="000000">
                    <a:alpha val="43137"/>
                  </a:srgbClr>
                </a:outerShdw>
              </a:effectLst>
            </a:endParaRPr>
          </a:p>
        </p:txBody>
      </p:sp>
      <p:sp>
        <p:nvSpPr>
          <p:cNvPr id="18" name="Slide Number Placeholder 5">
            <a:extLst>
              <a:ext uri="{FF2B5EF4-FFF2-40B4-BE49-F238E27FC236}">
                <a16:creationId xmlns:a16="http://schemas.microsoft.com/office/drawing/2014/main" id="{E27B8990-9A72-47E9-AC0A-F6EB302F4E5E}"/>
              </a:ext>
            </a:extLst>
          </p:cNvPr>
          <p:cNvSpPr>
            <a:spLocks noGrp="1"/>
          </p:cNvSpPr>
          <p:nvPr>
            <p:ph type="sldNum" sz="quarter" idx="12"/>
          </p:nvPr>
        </p:nvSpPr>
        <p:spPr>
          <a:xfrm>
            <a:off x="10710710" y="6449535"/>
            <a:ext cx="932279" cy="308453"/>
          </a:xfrm>
        </p:spPr>
        <p:txBody>
          <a:bodyPr/>
          <a:lstStyle/>
          <a:p>
            <a:pPr>
              <a:spcAft>
                <a:spcPts val="600"/>
              </a:spcAft>
            </a:pPr>
            <a:fld id="{3FAE4C1A-77DB-4702-BC27-716D25204027}" type="slidenum">
              <a:rPr lang="en-US" smtClean="0">
                <a:solidFill>
                  <a:srgbClr val="FFFFFF"/>
                </a:solidFill>
                <a:effectLst>
                  <a:outerShdw blurRad="38100" dist="38100" dir="2700000" algn="tl">
                    <a:srgbClr val="000000">
                      <a:alpha val="43137"/>
                    </a:srgbClr>
                  </a:outerShdw>
                </a:effectLst>
              </a:rPr>
              <a:pPr>
                <a:spcAft>
                  <a:spcPts val="600"/>
                </a:spcAft>
              </a:pPr>
              <a:t>6</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0543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F4D1-0A52-5F1B-B353-EF17BAFC4AB1}"/>
              </a:ext>
            </a:extLst>
          </p:cNvPr>
          <p:cNvSpPr>
            <a:spLocks noGrp="1"/>
          </p:cNvSpPr>
          <p:nvPr>
            <p:ph type="title"/>
          </p:nvPr>
        </p:nvSpPr>
        <p:spPr/>
        <p:txBody>
          <a:bodyPr/>
          <a:lstStyle/>
          <a:p>
            <a:r>
              <a:rPr lang="en-US"/>
              <a:t>Methodologies</a:t>
            </a:r>
          </a:p>
        </p:txBody>
      </p:sp>
      <p:sp>
        <p:nvSpPr>
          <p:cNvPr id="3" name="Content Placeholder 2">
            <a:extLst>
              <a:ext uri="{FF2B5EF4-FFF2-40B4-BE49-F238E27FC236}">
                <a16:creationId xmlns:a16="http://schemas.microsoft.com/office/drawing/2014/main" id="{27D0BD9B-2523-ED6E-17CC-96E55DA59CFC}"/>
              </a:ext>
            </a:extLst>
          </p:cNvPr>
          <p:cNvSpPr>
            <a:spLocks noGrp="1"/>
          </p:cNvSpPr>
          <p:nvPr>
            <p:ph idx="1"/>
          </p:nvPr>
        </p:nvSpPr>
        <p:spPr/>
        <p:txBody>
          <a:bodyPr/>
          <a:lstStyle/>
          <a:p>
            <a:r>
              <a:rPr lang="en-US" dirty="0"/>
              <a:t>The aim of this is to use visualization software through the mapping toolbox from MATLAB, to visualize the elevation data of a local region and the sea level. From this point, we hope to develop a deep learning model to study the climate change data, as well as the current predictions as test values, to predict the changes in sea level rise for our mapped region.</a:t>
            </a:r>
          </a:p>
          <a:p>
            <a:r>
              <a:rPr lang="en-US" dirty="0"/>
              <a:t>This will allow us to develop a system that will be able to predict any time and any region for a user, so the user may see the areas affected that they want to see.</a:t>
            </a:r>
          </a:p>
        </p:txBody>
      </p:sp>
    </p:spTree>
    <p:extLst>
      <p:ext uri="{BB962C8B-B14F-4D97-AF65-F5344CB8AC3E}">
        <p14:creationId xmlns:p14="http://schemas.microsoft.com/office/powerpoint/2010/main" val="587058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D602A-25C9-2A82-135C-93FA923DC087}"/>
              </a:ext>
            </a:extLst>
          </p:cNvPr>
          <p:cNvSpPr>
            <a:spLocks noGrp="1"/>
          </p:cNvSpPr>
          <p:nvPr>
            <p:ph type="title"/>
          </p:nvPr>
        </p:nvSpPr>
        <p:spPr/>
        <p:txBody>
          <a:bodyPr/>
          <a:lstStyle/>
          <a:p>
            <a:r>
              <a:rPr lang="en-US"/>
              <a:t>Expected Outcomes</a:t>
            </a:r>
          </a:p>
        </p:txBody>
      </p:sp>
      <p:sp>
        <p:nvSpPr>
          <p:cNvPr id="3" name="Content Placeholder 2">
            <a:extLst>
              <a:ext uri="{FF2B5EF4-FFF2-40B4-BE49-F238E27FC236}">
                <a16:creationId xmlns:a16="http://schemas.microsoft.com/office/drawing/2014/main" id="{53B7D369-3206-4BA0-F73A-25E50F53CA40}"/>
              </a:ext>
            </a:extLst>
          </p:cNvPr>
          <p:cNvSpPr>
            <a:spLocks noGrp="1"/>
          </p:cNvSpPr>
          <p:nvPr>
            <p:ph idx="1"/>
          </p:nvPr>
        </p:nvSpPr>
        <p:spPr/>
        <p:txBody>
          <a:bodyPr/>
          <a:lstStyle/>
          <a:p>
            <a:r>
              <a:rPr lang="en-US" dirty="0"/>
              <a:t>The current data is mostly only available from about 1990, to predicted out through 2150. On top of this, for the most part there is a lack of data and prediction for nations outside of the US. The goal is to develop a system that can predict data for non-US countries, in the hopes to expand the world’s knowledge of the affects of climate change on their homes.</a:t>
            </a:r>
          </a:p>
        </p:txBody>
      </p:sp>
    </p:spTree>
    <p:extLst>
      <p:ext uri="{BB962C8B-B14F-4D97-AF65-F5344CB8AC3E}">
        <p14:creationId xmlns:p14="http://schemas.microsoft.com/office/powerpoint/2010/main" val="3446857707"/>
      </p:ext>
    </p:extLst>
  </p:cSld>
  <p:clrMapOvr>
    <a:masterClrMapping/>
  </p:clrMapOvr>
</p:sld>
</file>

<file path=ppt/theme/theme1.xml><?xml version="1.0" encoding="utf-8"?>
<a:theme xmlns:a="http://schemas.openxmlformats.org/drawingml/2006/main" name="Tribune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docProps/app.xml><?xml version="1.0" encoding="utf-8"?>
<Properties xmlns="http://schemas.openxmlformats.org/officeDocument/2006/extended-properties" xmlns:vt="http://schemas.openxmlformats.org/officeDocument/2006/docPropsVTypes">
  <TotalTime>7028</TotalTime>
  <Words>594</Words>
  <Application>Microsoft Macintosh PowerPoint</Application>
  <PresentationFormat>Widescreen</PresentationFormat>
  <Paragraphs>46</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Amasis MT Pro Medium</vt:lpstr>
      <vt:lpstr>Arial</vt:lpstr>
      <vt:lpstr>Calibri</vt:lpstr>
      <vt:lpstr>open sans</vt:lpstr>
      <vt:lpstr>Univers Light</vt:lpstr>
      <vt:lpstr>TribuneVTI</vt:lpstr>
      <vt:lpstr>Coastline Prediction using Existing Climate Change Models </vt:lpstr>
      <vt:lpstr>Introduction</vt:lpstr>
      <vt:lpstr>Data Sources</vt:lpstr>
      <vt:lpstr>Elevation Data</vt:lpstr>
      <vt:lpstr>Sea Level Rise and Coastal Flood Hazard Scenarios and Tools Interagency Task Force 2022 technical report data  </vt:lpstr>
      <vt:lpstr>IPCC AR6 Sea Level Projections</vt:lpstr>
      <vt:lpstr>Methodologies</vt:lpstr>
      <vt:lpstr>Expected Outcomes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Emmitt Hasty</dc:creator>
  <cp:lastModifiedBy>Emmitt Hasty</cp:lastModifiedBy>
  <cp:revision>3</cp:revision>
  <dcterms:created xsi:type="dcterms:W3CDTF">2023-08-29T20:36:43Z</dcterms:created>
  <dcterms:modified xsi:type="dcterms:W3CDTF">2023-09-03T17:45:32Z</dcterms:modified>
</cp:coreProperties>
</file>

<file path=docProps/thumbnail.jpeg>
</file>